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1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 Plus Rounded Black" charset="1" panose="020B0702020203020207"/>
      <p:regular r:id="rId14"/>
    </p:embeddedFont>
    <p:embeddedFont>
      <p:font typeface="M Plus Rounded Black Bold" charset="1" panose="020B0902020203020207"/>
      <p:regular r:id="rId15"/>
    </p:embeddedFont>
    <p:embeddedFont>
      <p:font typeface="Noto Sans" charset="1" panose="020B0502040504020204"/>
      <p:regular r:id="rId16"/>
    </p:embeddedFont>
    <p:embeddedFont>
      <p:font typeface="Noto Sans Bold" charset="1" panose="020B0802040504020204"/>
      <p:regular r:id="rId17"/>
    </p:embeddedFont>
    <p:embeddedFont>
      <p:font typeface="Noto Sans Italics" charset="1" panose="020B0502040504090204"/>
      <p:regular r:id="rId18"/>
    </p:embeddedFont>
    <p:embeddedFont>
      <p:font typeface="Noto Sans Bold Italics" charset="1" panose="020B080204050409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notesMasters/notesMaster1.xml" Type="http://schemas.openxmlformats.org/officeDocument/2006/relationships/notesMaster"/><Relationship Id="rId42" Target="theme/theme2.xml" Type="http://schemas.openxmlformats.org/officeDocument/2006/relationships/theme"/><Relationship Id="rId43" Target="notesSlides/notesSlide1.xml" Type="http://schemas.openxmlformats.org/officeDocument/2006/relationships/notesSlide"/><Relationship Id="rId44" Target="notesSlides/notesSlide2.xml" Type="http://schemas.openxmlformats.org/officeDocument/2006/relationships/notesSlide"/><Relationship Id="rId45" Target="notesSlides/notesSlide3.xml" Type="http://schemas.openxmlformats.org/officeDocument/2006/relationships/notesSlide"/><Relationship Id="rId46" Target="notesSlides/notesSlide4.xml" Type="http://schemas.openxmlformats.org/officeDocument/2006/relationships/notesSlide"/><Relationship Id="rId47" Target="notesSlides/notesSlide5.xml" Type="http://schemas.openxmlformats.org/officeDocument/2006/relationships/notesSlide"/><Relationship Id="rId48" Target="notesSlides/notesSlide6.xml" Type="http://schemas.openxmlformats.org/officeDocument/2006/relationships/notesSlide"/><Relationship Id="rId49" Target="notesSlides/notesSlide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8.xml" Type="http://schemas.openxmlformats.org/officeDocument/2006/relationships/notesSlide"/><Relationship Id="rId51" Target="notesSlides/notesSlide9.xml" Type="http://schemas.openxmlformats.org/officeDocument/2006/relationships/notesSlide"/><Relationship Id="rId52" Target="notesSlides/notesSlide10.xml" Type="http://schemas.openxmlformats.org/officeDocument/2006/relationships/notesSlide"/><Relationship Id="rId53" Target="notesSlides/notesSlide11.xml" Type="http://schemas.openxmlformats.org/officeDocument/2006/relationships/notesSlide"/><Relationship Id="rId54" Target="notesSlides/notesSlide12.xml" Type="http://schemas.openxmlformats.org/officeDocument/2006/relationships/notesSlide"/><Relationship Id="rId55" Target="notesSlides/notesSlide13.xml" Type="http://schemas.openxmlformats.org/officeDocument/2006/relationships/notesSlide"/><Relationship Id="rId56" Target="notesSlides/notesSlide14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最後にページ数ふる</a:t>
            </a:r>
          </a:p>
          <a:p>
            <a:r>
              <a:rPr lang="en-US"/>
              <a:t/>
            </a:r>
          </a:p>
          <a:p>
            <a:r>
              <a:rPr lang="en-US"/>
              <a:t>Hello, everyone. We are team5.</a:t>
            </a:r>
          </a:p>
          <a:p>
            <a:r>
              <a:rPr lang="en-US"/>
              <a:t>The purpose of this presentation is to let you know about proposal for application to solve food loss and waste.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アプリの目的＝食品ロス削減</a:t>
            </a:r>
          </a:p>
          <a:p>
            <a:r>
              <a:rPr lang="en-US"/>
              <a:t>アプリ使うユーザーの目的・同期</a:t>
            </a:r>
          </a:p>
          <a:p>
            <a:r>
              <a:rPr lang="en-US"/>
              <a:t>＝？</a:t>
            </a:r>
          </a:p>
          <a:p>
            <a:r>
              <a:rPr lang="en-US"/>
              <a:t/>
            </a:r>
          </a:p>
          <a:p>
            <a:r>
              <a:rPr lang="en-US"/>
              <a:t>アンケートデータで需要を示す</a:t>
            </a:r>
          </a:p>
          <a:p>
            <a:r>
              <a:rPr lang="en-US"/>
              <a:t/>
            </a:r>
          </a:p>
          <a:p>
            <a:r>
              <a:rPr lang="en-US"/>
              <a:t>we aim to target at people who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アプリの目的＝食品ロス削減</a:t>
            </a:r>
          </a:p>
          <a:p>
            <a:r>
              <a:rPr lang="en-US"/>
              <a:t>アプリ使うユーザーの目的・同期</a:t>
            </a:r>
          </a:p>
          <a:p>
            <a:r>
              <a:rPr lang="en-US"/>
              <a:t>＝？</a:t>
            </a:r>
          </a:p>
          <a:p>
            <a:r>
              <a:rPr lang="en-US"/>
              <a:t/>
            </a:r>
          </a:p>
          <a:p>
            <a:r>
              <a:rPr lang="en-US"/>
              <a:t>アンケートデータで需要を示す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There are two main functions that should be added in the future.</a:t>
            </a:r>
          </a:p>
          <a:p>
            <a:r>
              <a:rPr lang="en-US"/>
              <a:t/>
            </a:r>
          </a:p>
          <a:p>
            <a:r>
              <a:rPr lang="en-US"/>
              <a:t>First, to improve security, implement a login form that uses a password.</a:t>
            </a:r>
          </a:p>
          <a:p>
            <a:r>
              <a:rPr lang="en-US"/>
              <a:t/>
            </a:r>
          </a:p>
          <a:p>
            <a:r>
              <a:rPr lang="en-US"/>
              <a:t>Second, to improve design quality with a more flexible framework.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roles is this.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I’ve (I have) divided my presentation into six sections.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begin with, I’d (I would) like to give you some background about our product.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本インターンのテーマは、フードロスの解決に貢献するプロダクトの開発です。</a:t>
            </a:r>
          </a:p>
          <a:p>
            <a:r>
              <a:rPr lang="en-US"/>
              <a:t>フードロスは家庭系と事業系に大別できる。</a:t>
            </a:r>
          </a:p>
          <a:p>
            <a:r>
              <a:rPr lang="en-US"/>
              <a:t>我々は家庭形ロスに焦点を当てる。</a:t>
            </a:r>
          </a:p>
          <a:p>
            <a:r>
              <a:rPr lang="en-US"/>
              <a:t>The theme of this internship is to develop products that contribute to solving food loss and waste.</a:t>
            </a:r>
          </a:p>
          <a:p>
            <a:r>
              <a:rPr lang="en-US"/>
              <a:t>Food loss and waste can be divided into household and business losses.</a:t>
            </a:r>
          </a:p>
          <a:p>
            <a:r>
              <a:rPr lang="en-US"/>
              <a:t/>
            </a:r>
          </a:p>
          <a:p>
            <a:r>
              <a:rPr lang="en-US"/>
              <a:t>We focused on household losses, which are more familiar and easier to imagine.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家庭形ロスはさらに3つに分けられる。</a:t>
            </a:r>
          </a:p>
          <a:p>
            <a:r>
              <a:rPr lang="en-US"/>
              <a:t>我々は直接廃棄に焦点を当て、この課題を解決するプロダクトの開発を目指す。</a:t>
            </a:r>
          </a:p>
          <a:p>
            <a:r>
              <a:rPr lang="en-US"/>
              <a:t/>
            </a:r>
          </a:p>
          <a:p>
            <a:r>
              <a:rPr lang="en-US"/>
              <a:t>Food loss and waste form households can be further divided into three categories.</a:t>
            </a:r>
          </a:p>
          <a:p>
            <a:r>
              <a:rPr lang="en-US"/>
              <a:t/>
            </a:r>
          </a:p>
          <a:p>
            <a:r>
              <a:rPr lang="en-US"/>
              <a:t>We focus on "direct disposal" and aim to develop products that solve this issue.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There are 4 main factors that cause direct disposal.</a:t>
            </a:r>
          </a:p>
          <a:p>
            <a:r>
              <a:rPr lang="en-US"/>
              <a:t/>
            </a:r>
          </a:p>
          <a:p>
            <a:r>
              <a:rPr lang="en-US"/>
              <a:t>First, overbuying more than necessary. </a:t>
            </a:r>
          </a:p>
          <a:p>
            <a:r>
              <a:rPr lang="en-US"/>
              <a:t>Second,  Improper storage. </a:t>
            </a:r>
          </a:p>
          <a:p>
            <a:r>
              <a:rPr lang="en-US"/>
              <a:t>Third,  forgetting the expiration date label. </a:t>
            </a:r>
          </a:p>
          <a:p>
            <a:r>
              <a:rPr lang="en-US"/>
              <a:t>Finally, not knowing recipes.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Secondly, I’m going to talk about how to solve this issue.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Within the 4 main causes of direct disposals, we mainly focused on two causes: overbuying food and forgetting expiration dates. We aim to help people who have these two problems.</a:t>
            </a:r>
          </a:p>
          <a:p>
            <a:r>
              <a:rPr lang="en-US"/>
              <a:t/>
            </a:r>
          </a:p>
          <a:p>
            <a:r>
              <a:rPr lang="en-US"/>
              <a:t>we planned to prevent unnecessary disposal and overbuying by providing recipes to consume the food, recording expiration dates and sending notifications of expiring food.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Thirdly, we will move on to target user.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jpe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A0C6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743" y="1114425"/>
            <a:ext cx="20010703" cy="400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77"/>
              </a:lnSpc>
            </a:pPr>
            <a:r>
              <a:rPr lang="en-US" sz="9525">
                <a:solidFill>
                  <a:srgbClr val="FFFFFF"/>
                </a:solidFill>
                <a:latin typeface="Noto Sans Bold"/>
              </a:rPr>
              <a:t>Proposal </a:t>
            </a:r>
          </a:p>
          <a:p>
            <a:pPr>
              <a:lnSpc>
                <a:spcPts val="10477"/>
              </a:lnSpc>
            </a:pPr>
            <a:r>
              <a:rPr lang="en-US" sz="9525">
                <a:solidFill>
                  <a:srgbClr val="FFFFFF"/>
                </a:solidFill>
                <a:latin typeface="Noto Sans Bold"/>
              </a:rPr>
              <a:t>for an application </a:t>
            </a:r>
          </a:p>
          <a:p>
            <a:pPr>
              <a:lnSpc>
                <a:spcPts val="10477"/>
              </a:lnSpc>
            </a:pPr>
            <a:r>
              <a:rPr lang="en-US" sz="9525">
                <a:solidFill>
                  <a:srgbClr val="FFFFFF"/>
                </a:solidFill>
                <a:latin typeface="Noto Sans Bold"/>
              </a:rPr>
              <a:t>to solve food loss and waste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233580"/>
            <a:ext cx="17051207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Noto Sans"/>
              </a:rPr>
              <a:t>Team 5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Noto Sans"/>
              </a:rPr>
              <a:t>Yuuki Katsumata, Rintaro Otani, Ryosei Seto, Rina Takagi, Yafangzhou Xu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7872" y="346358"/>
            <a:ext cx="57130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456874"/>
                </a:solidFill>
                <a:latin typeface="Noto Sans"/>
              </a:rPr>
              <a:t>Target User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82301" y="2369892"/>
            <a:ext cx="12118777" cy="402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3"/>
              </a:lnSpc>
            </a:pPr>
            <a:r>
              <a:rPr lang="en-US" sz="3838">
                <a:solidFill>
                  <a:srgbClr val="456874"/>
                </a:solidFill>
                <a:latin typeface="Noto Sans"/>
              </a:rPr>
              <a:t>People who:</a:t>
            </a:r>
          </a:p>
          <a:p>
            <a:pPr marL="828643" indent="-414322" lvl="1">
              <a:lnSpc>
                <a:spcPts val="5373"/>
              </a:lnSpc>
              <a:buFont typeface="Arial"/>
              <a:buChar char="•"/>
            </a:pPr>
            <a:r>
              <a:rPr lang="en-US" sz="3838">
                <a:solidFill>
                  <a:srgbClr val="456874"/>
                </a:solidFill>
                <a:latin typeface="Noto Sans"/>
              </a:rPr>
              <a:t>Cook but struggle with managing food </a:t>
            </a:r>
          </a:p>
          <a:p>
            <a:pPr marL="828643" indent="-414322" lvl="1">
              <a:lnSpc>
                <a:spcPts val="5373"/>
              </a:lnSpc>
              <a:buFont typeface="Arial"/>
              <a:buChar char="•"/>
            </a:pPr>
            <a:r>
              <a:rPr lang="en-US" sz="3838">
                <a:solidFill>
                  <a:srgbClr val="456874"/>
                </a:solidFill>
                <a:latin typeface="Noto Sans"/>
              </a:rPr>
              <a:t>W</a:t>
            </a:r>
            <a:r>
              <a:rPr lang="en-US" sz="3838">
                <a:solidFill>
                  <a:srgbClr val="456874"/>
                </a:solidFill>
                <a:latin typeface="Noto Sans"/>
              </a:rPr>
              <a:t>ant to save the time of coming up with recipes. </a:t>
            </a:r>
          </a:p>
          <a:p>
            <a:pPr marL="828643" indent="-414322" lvl="1">
              <a:lnSpc>
                <a:spcPts val="5373"/>
              </a:lnSpc>
              <a:buFont typeface="Arial"/>
              <a:buChar char="•"/>
            </a:pPr>
            <a:r>
              <a:rPr lang="en-US" sz="3838">
                <a:solidFill>
                  <a:srgbClr val="456874"/>
                </a:solidFill>
                <a:latin typeface="Noto Sans"/>
              </a:rPr>
              <a:t>S</a:t>
            </a:r>
            <a:r>
              <a:rPr lang="en-US" sz="3838">
                <a:solidFill>
                  <a:srgbClr val="456874"/>
                </a:solidFill>
                <a:latin typeface="Noto Sans"/>
              </a:rPr>
              <a:t>truggle with using up all ingredients </a:t>
            </a:r>
          </a:p>
          <a:p>
            <a:pPr marL="828643" indent="-414322" lvl="1">
              <a:lnSpc>
                <a:spcPts val="5373"/>
              </a:lnSpc>
              <a:buFont typeface="Arial"/>
              <a:buChar char="•"/>
            </a:pPr>
            <a:r>
              <a:rPr lang="en-US" sz="3838">
                <a:solidFill>
                  <a:srgbClr val="456874"/>
                </a:solidFill>
                <a:latin typeface="Noto Sans"/>
              </a:rPr>
              <a:t>W</a:t>
            </a:r>
            <a:r>
              <a:rPr lang="en-US" sz="3838">
                <a:solidFill>
                  <a:srgbClr val="456874"/>
                </a:solidFill>
                <a:latin typeface="Noto Sans"/>
              </a:rPr>
              <a:t>ant to reduce expenditure on food </a:t>
            </a:r>
          </a:p>
          <a:p>
            <a:pPr algn="ctr">
              <a:lnSpc>
                <a:spcPts val="537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31253" y="4626134"/>
            <a:ext cx="12225495" cy="112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72"/>
              </a:lnSpc>
            </a:pPr>
            <a:r>
              <a:rPr lang="en-US" sz="7975">
                <a:solidFill>
                  <a:srgbClr val="456874"/>
                </a:solidFill>
                <a:latin typeface="Noto Sans Bold"/>
              </a:rPr>
              <a:t>Product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52275" y="4955862"/>
            <a:ext cx="4891466" cy="4891466"/>
          </a:xfrm>
          <a:custGeom>
            <a:avLst/>
            <a:gdLst/>
            <a:ahLst/>
            <a:cxnLst/>
            <a:rect r="r" b="b" t="t" l="l"/>
            <a:pathLst>
              <a:path h="4891466" w="4891466">
                <a:moveTo>
                  <a:pt x="0" y="0"/>
                </a:moveTo>
                <a:lnTo>
                  <a:pt x="4891465" y="0"/>
                </a:lnTo>
                <a:lnTo>
                  <a:pt x="4891465" y="4891465"/>
                </a:lnTo>
                <a:lnTo>
                  <a:pt x="0" y="4891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7772" y="5159903"/>
            <a:ext cx="4483384" cy="4483384"/>
          </a:xfrm>
          <a:custGeom>
            <a:avLst/>
            <a:gdLst/>
            <a:ahLst/>
            <a:cxnLst/>
            <a:rect r="r" b="b" t="t" l="l"/>
            <a:pathLst>
              <a:path h="4483384" w="4483384">
                <a:moveTo>
                  <a:pt x="0" y="0"/>
                </a:moveTo>
                <a:lnTo>
                  <a:pt x="4483384" y="0"/>
                </a:lnTo>
                <a:lnTo>
                  <a:pt x="4483384" y="4483384"/>
                </a:lnTo>
                <a:lnTo>
                  <a:pt x="0" y="448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62669" y="5344195"/>
            <a:ext cx="4122295" cy="4114800"/>
          </a:xfrm>
          <a:custGeom>
            <a:avLst/>
            <a:gdLst/>
            <a:ahLst/>
            <a:cxnLst/>
            <a:rect r="r" b="b" t="t" l="l"/>
            <a:pathLst>
              <a:path h="4114800" w="4122295">
                <a:moveTo>
                  <a:pt x="0" y="0"/>
                </a:moveTo>
                <a:lnTo>
                  <a:pt x="4122296" y="0"/>
                </a:lnTo>
                <a:lnTo>
                  <a:pt x="41222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27772" y="5344195"/>
            <a:ext cx="4122295" cy="4114800"/>
          </a:xfrm>
          <a:custGeom>
            <a:avLst/>
            <a:gdLst/>
            <a:ahLst/>
            <a:cxnLst/>
            <a:rect r="r" b="b" t="t" l="l"/>
            <a:pathLst>
              <a:path h="4114800" w="4122295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72" y="346358"/>
            <a:ext cx="8371949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456874"/>
                </a:solidFill>
                <a:latin typeface="Noto Sans"/>
              </a:rPr>
              <a:t>Product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291" y="2180992"/>
            <a:ext cx="16671428" cy="256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2"/>
              </a:lnSpc>
              <a:spcBef>
                <a:spcPct val="0"/>
              </a:spcBef>
            </a:pPr>
            <a:r>
              <a:rPr lang="en-US" sz="6075">
                <a:solidFill>
                  <a:srgbClr val="456874"/>
                </a:solidFill>
                <a:latin typeface="Noto Sans Bold"/>
              </a:rPr>
              <a:t>Our app reduces unnecessary shopping and disposal by letting users manage household food stock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38939" y="2256067"/>
            <a:ext cx="1565117" cy="2885008"/>
          </a:xfrm>
          <a:custGeom>
            <a:avLst/>
            <a:gdLst/>
            <a:ahLst/>
            <a:cxnLst/>
            <a:rect r="r" b="b" t="t" l="l"/>
            <a:pathLst>
              <a:path h="2885008" w="1565117">
                <a:moveTo>
                  <a:pt x="0" y="0"/>
                </a:moveTo>
                <a:lnTo>
                  <a:pt x="1565117" y="0"/>
                </a:lnTo>
                <a:lnTo>
                  <a:pt x="1565117" y="2885008"/>
                </a:lnTo>
                <a:lnTo>
                  <a:pt x="0" y="288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54802" y="2494676"/>
            <a:ext cx="3215356" cy="2388742"/>
          </a:xfrm>
          <a:custGeom>
            <a:avLst/>
            <a:gdLst/>
            <a:ahLst/>
            <a:cxnLst/>
            <a:rect r="r" b="b" t="t" l="l"/>
            <a:pathLst>
              <a:path h="2388742" w="3215356">
                <a:moveTo>
                  <a:pt x="0" y="0"/>
                </a:moveTo>
                <a:lnTo>
                  <a:pt x="3215356" y="0"/>
                </a:lnTo>
                <a:lnTo>
                  <a:pt x="3215356" y="2388742"/>
                </a:lnTo>
                <a:lnTo>
                  <a:pt x="0" y="2388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20904" y="2366110"/>
            <a:ext cx="1950062" cy="2360602"/>
          </a:xfrm>
          <a:custGeom>
            <a:avLst/>
            <a:gdLst/>
            <a:ahLst/>
            <a:cxnLst/>
            <a:rect r="r" b="b" t="t" l="l"/>
            <a:pathLst>
              <a:path h="2360602" w="1950062">
                <a:moveTo>
                  <a:pt x="0" y="0"/>
                </a:moveTo>
                <a:lnTo>
                  <a:pt x="1950062" y="0"/>
                </a:lnTo>
                <a:lnTo>
                  <a:pt x="1950062" y="2360602"/>
                </a:lnTo>
                <a:lnTo>
                  <a:pt x="0" y="2360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4404056" y="3689047"/>
            <a:ext cx="2950746" cy="9524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742202" y="3717621"/>
            <a:ext cx="2744306" cy="0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527812" y="2085419"/>
            <a:ext cx="1869650" cy="887513"/>
          </a:xfrm>
          <a:custGeom>
            <a:avLst/>
            <a:gdLst/>
            <a:ahLst/>
            <a:cxnLst/>
            <a:rect r="r" b="b" t="t" l="l"/>
            <a:pathLst>
              <a:path h="887513" w="1869650">
                <a:moveTo>
                  <a:pt x="0" y="0"/>
                </a:moveTo>
                <a:lnTo>
                  <a:pt x="1869650" y="0"/>
                </a:lnTo>
                <a:lnTo>
                  <a:pt x="1869650" y="887512"/>
                </a:lnTo>
                <a:lnTo>
                  <a:pt x="0" y="8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45643" y="1575581"/>
            <a:ext cx="3033673" cy="953594"/>
          </a:xfrm>
          <a:custGeom>
            <a:avLst/>
            <a:gdLst/>
            <a:ahLst/>
            <a:cxnLst/>
            <a:rect r="r" b="b" t="t" l="l"/>
            <a:pathLst>
              <a:path h="953594" w="3033673">
                <a:moveTo>
                  <a:pt x="0" y="0"/>
                </a:moveTo>
                <a:lnTo>
                  <a:pt x="3033674" y="0"/>
                </a:lnTo>
                <a:lnTo>
                  <a:pt x="3033674" y="953594"/>
                </a:lnTo>
                <a:lnTo>
                  <a:pt x="0" y="953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637" t="0" r="-663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79317" y="4945252"/>
            <a:ext cx="2191707" cy="1369817"/>
          </a:xfrm>
          <a:custGeom>
            <a:avLst/>
            <a:gdLst/>
            <a:ahLst/>
            <a:cxnLst/>
            <a:rect r="r" b="b" t="t" l="l"/>
            <a:pathLst>
              <a:path h="1369817" w="2191707">
                <a:moveTo>
                  <a:pt x="0" y="0"/>
                </a:moveTo>
                <a:lnTo>
                  <a:pt x="2191706" y="0"/>
                </a:lnTo>
                <a:lnTo>
                  <a:pt x="2191706" y="1369817"/>
                </a:lnTo>
                <a:lnTo>
                  <a:pt x="0" y="1369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71023" y="9022412"/>
            <a:ext cx="2166732" cy="882743"/>
          </a:xfrm>
          <a:custGeom>
            <a:avLst/>
            <a:gdLst/>
            <a:ahLst/>
            <a:cxnLst/>
            <a:rect r="r" b="b" t="t" l="l"/>
            <a:pathLst>
              <a:path h="882743" w="2166732">
                <a:moveTo>
                  <a:pt x="0" y="0"/>
                </a:moveTo>
                <a:lnTo>
                  <a:pt x="2166732" y="0"/>
                </a:lnTo>
                <a:lnTo>
                  <a:pt x="2166732" y="882742"/>
                </a:lnTo>
                <a:lnTo>
                  <a:pt x="0" y="8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7872" y="346358"/>
            <a:ext cx="809839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456874"/>
                </a:solidFill>
                <a:latin typeface="Noto Sans"/>
              </a:rPr>
              <a:t>System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1298" y="5532749"/>
            <a:ext cx="320040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456874"/>
                </a:solidFill>
                <a:latin typeface="Noto Sans Bold"/>
              </a:rPr>
              <a:t>Devices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81373" y="5532749"/>
            <a:ext cx="320040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456874"/>
                </a:solidFill>
                <a:latin typeface="Noto Sans Bold"/>
              </a:rPr>
              <a:t>Web server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66302" y="5532749"/>
            <a:ext cx="320040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456874"/>
                </a:solidFill>
                <a:latin typeface="Noto Sans Bold"/>
              </a:rPr>
              <a:t>Database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66776" y="6257919"/>
            <a:ext cx="5214597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Record food information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Take photos of receipts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Edit stock information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Display recipes 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Display graphs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6248" y="6257919"/>
            <a:ext cx="5990055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OCR(OCR on images of receipts 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post-process the captured characters 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Recommendations from Rakuten Recipe 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Update expiration dates</a:t>
            </a:r>
          </a:p>
          <a:p>
            <a:pPr>
              <a:lnSpc>
                <a:spcPts val="448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066302" y="6257919"/>
            <a:ext cx="5214597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Stock information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Knowledge base of expiration dates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56874"/>
                </a:solidFill>
                <a:latin typeface="Noto Sans"/>
              </a:rPr>
              <a:t>Recipes</a:t>
            </a:r>
          </a:p>
          <a:p>
            <a:pPr>
              <a:lnSpc>
                <a:spcPts val="44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31253" y="4626134"/>
            <a:ext cx="12225495" cy="112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72"/>
              </a:lnSpc>
            </a:pPr>
            <a:r>
              <a:rPr lang="en-US" sz="7975">
                <a:solidFill>
                  <a:srgbClr val="456874"/>
                </a:solidFill>
                <a:latin typeface="Noto Sans Bold"/>
              </a:rPr>
              <a:t>Demonstration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273429" y="6443214"/>
            <a:ext cx="4609340" cy="3277427"/>
          </a:xfrm>
          <a:custGeom>
            <a:avLst/>
            <a:gdLst/>
            <a:ahLst/>
            <a:cxnLst/>
            <a:rect r="r" b="b" t="t" l="l"/>
            <a:pathLst>
              <a:path h="3277427" w="4609340">
                <a:moveTo>
                  <a:pt x="0" y="0"/>
                </a:moveTo>
                <a:lnTo>
                  <a:pt x="4609340" y="0"/>
                </a:lnTo>
                <a:lnTo>
                  <a:pt x="4609340" y="3277427"/>
                </a:lnTo>
                <a:lnTo>
                  <a:pt x="0" y="327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3788" y="6443214"/>
            <a:ext cx="4609340" cy="3255986"/>
          </a:xfrm>
          <a:custGeom>
            <a:avLst/>
            <a:gdLst/>
            <a:ahLst/>
            <a:cxnLst/>
            <a:rect r="r" b="b" t="t" l="l"/>
            <a:pathLst>
              <a:path h="3255986" w="4609340">
                <a:moveTo>
                  <a:pt x="0" y="0"/>
                </a:moveTo>
                <a:lnTo>
                  <a:pt x="4609340" y="0"/>
                </a:lnTo>
                <a:lnTo>
                  <a:pt x="4609340" y="3255986"/>
                </a:lnTo>
                <a:lnTo>
                  <a:pt x="0" y="3255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471699"/>
            <a:ext cx="1022378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456874"/>
                </a:solidFill>
                <a:latin typeface="Noto Sans"/>
              </a:rPr>
              <a:t>Technical DevEffort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81200"/>
            <a:ext cx="16230600" cy="414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2177" indent="-426089" lvl="1">
              <a:lnSpc>
                <a:spcPts val="5525"/>
              </a:lnSpc>
              <a:buFont typeface="Arial"/>
              <a:buChar char="•"/>
            </a:pPr>
            <a:r>
              <a:rPr lang="en-US" sz="3947">
                <a:solidFill>
                  <a:srgbClr val="FF5757"/>
                </a:solidFill>
                <a:latin typeface="Noto Sans"/>
              </a:rPr>
              <a:t>Foods can be read from receipts</a:t>
            </a:r>
          </a:p>
          <a:p>
            <a:pPr marL="852177" indent="-426089" lvl="1">
              <a:lnSpc>
                <a:spcPts val="5525"/>
              </a:lnSpc>
              <a:buFont typeface="Arial"/>
              <a:buChar char="•"/>
            </a:pPr>
            <a:r>
              <a:rPr lang="en-US" sz="3947">
                <a:solidFill>
                  <a:srgbClr val="FF5757"/>
                </a:solidFill>
                <a:latin typeface="Noto Sans"/>
              </a:rPr>
              <a:t>Recommend recipes using ingredients that are close to their expiration date</a:t>
            </a:r>
          </a:p>
          <a:p>
            <a:pPr marL="852177" indent="-426089" lvl="1">
              <a:lnSpc>
                <a:spcPts val="5525"/>
              </a:lnSpc>
              <a:buFont typeface="Arial"/>
              <a:buChar char="•"/>
            </a:pPr>
            <a:r>
              <a:rPr lang="en-US" sz="3947">
                <a:solidFill>
                  <a:srgbClr val="456874"/>
                </a:solidFill>
                <a:latin typeface="Noto Sans"/>
              </a:rPr>
              <a:t>Easy-to-read UI on smartphones</a:t>
            </a:r>
          </a:p>
          <a:p>
            <a:pPr marL="852177" indent="-426089" lvl="1">
              <a:lnSpc>
                <a:spcPts val="5525"/>
              </a:lnSpc>
              <a:buFont typeface="Arial"/>
              <a:buChar char="•"/>
            </a:pPr>
            <a:r>
              <a:rPr lang="en-US" sz="3947">
                <a:solidFill>
                  <a:srgbClr val="456874"/>
                </a:solidFill>
                <a:latin typeface="Noto Sans"/>
              </a:rPr>
              <a:t>Visualize graphs on the home screen</a:t>
            </a:r>
          </a:p>
          <a:p>
            <a:pPr marL="852177" indent="-426089" lvl="1">
              <a:lnSpc>
                <a:spcPts val="5525"/>
              </a:lnSpc>
              <a:buFont typeface="Arial"/>
              <a:buChar char="•"/>
            </a:pPr>
            <a:r>
              <a:rPr lang="en-US" sz="3947">
                <a:solidFill>
                  <a:srgbClr val="456874"/>
                </a:solidFill>
                <a:latin typeface="Noto Sans"/>
              </a:rPr>
              <a:t>Using existing API for fetching recipes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31253" y="4626134"/>
            <a:ext cx="12225495" cy="112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72"/>
              </a:lnSpc>
            </a:pPr>
            <a:r>
              <a:rPr lang="en-US" sz="7975">
                <a:solidFill>
                  <a:srgbClr val="456874"/>
                </a:solidFill>
                <a:latin typeface="Noto Sans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7941" y="443759"/>
            <a:ext cx="7347229" cy="1021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7"/>
              </a:lnSpc>
            </a:pPr>
            <a:r>
              <a:rPr lang="en-US" sz="6756">
                <a:solidFill>
                  <a:srgbClr val="456874"/>
                </a:solidFill>
                <a:latin typeface="Noto Sans"/>
              </a:rPr>
              <a:t>Slove Issues?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513" y="3509042"/>
            <a:ext cx="6932040" cy="3441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7"/>
              </a:lnSpc>
            </a:pPr>
            <a:r>
              <a:rPr lang="en-US" sz="3926">
                <a:solidFill>
                  <a:srgbClr val="456874"/>
                </a:solidFill>
                <a:latin typeface="Noto Sans Bold"/>
              </a:rPr>
              <a:t>Issue</a:t>
            </a:r>
          </a:p>
          <a:p>
            <a:pPr marL="847803" indent="-423902" lvl="1">
              <a:lnSpc>
                <a:spcPts val="5497"/>
              </a:lnSpc>
              <a:buFont typeface="Arial"/>
              <a:buChar char="•"/>
            </a:pPr>
            <a:r>
              <a:rPr lang="en-US" sz="3926">
                <a:solidFill>
                  <a:srgbClr val="456874"/>
                </a:solidFill>
                <a:latin typeface="Noto Sans Bold"/>
              </a:rPr>
              <a:t>Over</a:t>
            </a:r>
            <a:r>
              <a:rPr lang="en-US" sz="3926">
                <a:solidFill>
                  <a:srgbClr val="456874"/>
                </a:solidFill>
                <a:latin typeface="Noto Sans Bold"/>
              </a:rPr>
              <a:t> buying</a:t>
            </a:r>
          </a:p>
          <a:p>
            <a:pPr marL="847803" indent="-423902" lvl="1">
              <a:lnSpc>
                <a:spcPts val="5497"/>
              </a:lnSpc>
              <a:buFont typeface="Arial"/>
              <a:buChar char="•"/>
            </a:pPr>
            <a:r>
              <a:rPr lang="en-US" sz="3926">
                <a:solidFill>
                  <a:srgbClr val="456874"/>
                </a:solidFill>
                <a:latin typeface="Noto Sans Bold"/>
              </a:rPr>
              <a:t>Improper storage</a:t>
            </a:r>
          </a:p>
          <a:p>
            <a:pPr>
              <a:lnSpc>
                <a:spcPts val="5497"/>
              </a:lnSpc>
            </a:pPr>
            <a:r>
              <a:rPr lang="en-US" sz="3926">
                <a:solidFill>
                  <a:srgbClr val="456874"/>
                </a:solidFill>
                <a:latin typeface="Noto Sans Bold"/>
              </a:rPr>
              <a:t>      &amp;Forgetting date label</a:t>
            </a:r>
          </a:p>
          <a:p>
            <a:pPr marL="847803" indent="-423902" lvl="1">
              <a:lnSpc>
                <a:spcPts val="5497"/>
              </a:lnSpc>
              <a:buFont typeface="Arial"/>
              <a:buChar char="•"/>
            </a:pPr>
            <a:r>
              <a:rPr lang="en-US" sz="3926">
                <a:solidFill>
                  <a:srgbClr val="456874"/>
                </a:solidFill>
                <a:latin typeface="Noto Sans Bold"/>
              </a:rPr>
              <a:t>Not knowing recipes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8265552" y="4605139"/>
            <a:ext cx="2044790" cy="0"/>
          </a:xfrm>
          <a:prstGeom prst="line">
            <a:avLst/>
          </a:prstGeom>
          <a:ln cap="flat" w="38100">
            <a:solidFill>
              <a:srgbClr val="4F563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H="true">
            <a:off x="8265552" y="5287065"/>
            <a:ext cx="2044790" cy="0"/>
          </a:xfrm>
          <a:prstGeom prst="line">
            <a:avLst/>
          </a:prstGeom>
          <a:ln cap="flat" w="38100">
            <a:solidFill>
              <a:srgbClr val="4F563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>
            <a:off x="8265552" y="6498483"/>
            <a:ext cx="2044790" cy="0"/>
          </a:xfrm>
          <a:prstGeom prst="line">
            <a:avLst/>
          </a:prstGeom>
          <a:ln cap="flat" w="38100">
            <a:solidFill>
              <a:srgbClr val="4F563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5061917" y="2110438"/>
            <a:ext cx="6983090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Noto Sans Bold"/>
              </a:rPr>
              <a:t>Solved by these functions！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86764" y="3509042"/>
            <a:ext cx="6932040" cy="3441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7"/>
              </a:lnSpc>
            </a:pPr>
            <a:r>
              <a:rPr lang="en-US" sz="3926">
                <a:solidFill>
                  <a:srgbClr val="456874"/>
                </a:solidFill>
                <a:latin typeface="Noto Sans Bold"/>
              </a:rPr>
              <a:t>App</a:t>
            </a:r>
            <a:r>
              <a:rPr lang="en-US" sz="3926">
                <a:solidFill>
                  <a:srgbClr val="456874"/>
                </a:solidFill>
                <a:latin typeface="Noto Sans Bold"/>
              </a:rPr>
              <a:t> function</a:t>
            </a:r>
          </a:p>
          <a:p>
            <a:pPr marL="847803" indent="-423902" lvl="1">
              <a:lnSpc>
                <a:spcPts val="5497"/>
              </a:lnSpc>
              <a:buFont typeface="Arial"/>
              <a:buChar char="•"/>
            </a:pPr>
            <a:r>
              <a:rPr lang="en-US" sz="3926">
                <a:solidFill>
                  <a:srgbClr val="456874"/>
                </a:solidFill>
                <a:latin typeface="Noto Sans Bold"/>
              </a:rPr>
              <a:t>Stock management</a:t>
            </a:r>
          </a:p>
          <a:p>
            <a:pPr marL="847803" indent="-423902" lvl="1">
              <a:lnSpc>
                <a:spcPts val="5497"/>
              </a:lnSpc>
              <a:buFont typeface="Arial"/>
              <a:buChar char="•"/>
            </a:pPr>
            <a:r>
              <a:rPr lang="en-US" sz="3926">
                <a:solidFill>
                  <a:srgbClr val="456874"/>
                </a:solidFill>
                <a:latin typeface="Noto Sans Bold"/>
              </a:rPr>
              <a:t>Notification</a:t>
            </a:r>
          </a:p>
          <a:p>
            <a:pPr>
              <a:lnSpc>
                <a:spcPts val="5497"/>
              </a:lnSpc>
            </a:pPr>
          </a:p>
          <a:p>
            <a:pPr marL="847803" indent="-423902" lvl="1">
              <a:lnSpc>
                <a:spcPts val="5497"/>
              </a:lnSpc>
              <a:buFont typeface="Arial"/>
              <a:buChar char="•"/>
            </a:pPr>
            <a:r>
              <a:rPr lang="en-US" sz="3926">
                <a:solidFill>
                  <a:srgbClr val="456874"/>
                </a:solidFill>
                <a:latin typeface="Noto Sans Bold"/>
              </a:rPr>
              <a:t>Recipe suggestions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5783" y="346358"/>
            <a:ext cx="790928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456874"/>
                </a:solidFill>
                <a:latin typeface="Noto Sans"/>
              </a:rPr>
              <a:t>Future prospects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50102"/>
            <a:ext cx="14973483" cy="525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2" indent="-485771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56874"/>
                </a:solidFill>
                <a:latin typeface="Noto Sans"/>
              </a:rPr>
              <a:t>To implement a login form</a:t>
            </a:r>
          </a:p>
          <a:p>
            <a:pPr marL="1943084" indent="-647695" lvl="2">
              <a:lnSpc>
                <a:spcPts val="6299"/>
              </a:lnSpc>
              <a:buFont typeface="Arial"/>
              <a:buChar char="⚬"/>
            </a:pPr>
            <a:r>
              <a:rPr lang="en-US" sz="4499">
                <a:solidFill>
                  <a:srgbClr val="456874"/>
                </a:solidFill>
                <a:latin typeface="Noto Sans"/>
              </a:rPr>
              <a:t>Password</a:t>
            </a:r>
          </a:p>
          <a:p>
            <a:pPr marL="1943084" indent="-647695" lvl="2">
              <a:lnSpc>
                <a:spcPts val="6299"/>
              </a:lnSpc>
              <a:buFont typeface="Arial"/>
              <a:buChar char="⚬"/>
            </a:pPr>
            <a:r>
              <a:rPr lang="en-US" sz="4499">
                <a:solidFill>
                  <a:srgbClr val="456874"/>
                </a:solidFill>
                <a:latin typeface="Noto Sans"/>
              </a:rPr>
              <a:t>Duplicate username</a:t>
            </a:r>
          </a:p>
          <a:p>
            <a:pPr marL="971542" indent="-485771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56874"/>
                </a:solidFill>
                <a:latin typeface="Noto Sans"/>
              </a:rPr>
              <a:t>To improve design quality</a:t>
            </a:r>
          </a:p>
          <a:p>
            <a:pPr marL="1943084" indent="-647695" lvl="2">
              <a:lnSpc>
                <a:spcPts val="6299"/>
              </a:lnSpc>
              <a:buFont typeface="Arial"/>
              <a:buChar char="⚬"/>
            </a:pPr>
            <a:r>
              <a:rPr lang="en-US" sz="4499">
                <a:solidFill>
                  <a:srgbClr val="456874"/>
                </a:solidFill>
                <a:latin typeface="Noto Sans"/>
              </a:rPr>
              <a:t>Use more flexible framework (ex. Django)</a:t>
            </a:r>
          </a:p>
          <a:p>
            <a:pPr algn="l" marL="1943084" indent="-647695" lvl="2">
              <a:lnSpc>
                <a:spcPts val="6299"/>
              </a:lnSpc>
              <a:buFont typeface="Arial"/>
              <a:buChar char="⚬"/>
            </a:pPr>
            <a:r>
              <a:rPr lang="en-US" sz="4499">
                <a:solidFill>
                  <a:srgbClr val="456874"/>
                </a:solidFill>
                <a:latin typeface="Noto Sans"/>
              </a:rPr>
              <a:t>To implement as a smartphone application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514350"/>
            <a:ext cx="437854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456874"/>
                </a:solidFill>
                <a:latin typeface="Noto Sans"/>
              </a:rPr>
              <a:t>Role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0236" y="1857375"/>
            <a:ext cx="8115300" cy="790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456874"/>
                </a:solidFill>
                <a:latin typeface="Noto Sans Bold"/>
              </a:rPr>
              <a:t>Katsumata (leader)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Task management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Code check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456874"/>
                </a:solidFill>
                <a:latin typeface="Noto Sans Bold"/>
              </a:rPr>
              <a:t>Otani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Recipe page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Reciept page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456874"/>
                </a:solidFill>
                <a:latin typeface="Noto Sans Bold"/>
              </a:rPr>
              <a:t>Seto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Home page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Stock page</a:t>
            </a:r>
          </a:p>
          <a:p>
            <a:pPr algn="l">
              <a:lnSpc>
                <a:spcPts val="6299"/>
              </a:lnSpc>
            </a:pP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144000" y="1857375"/>
            <a:ext cx="8115300" cy="570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456874"/>
                </a:solidFill>
                <a:latin typeface="Noto Sans Bold"/>
              </a:rPr>
              <a:t>Takagi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Presentation slide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Database function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456874"/>
                </a:solidFill>
                <a:latin typeface="Noto Sans Bold"/>
              </a:rPr>
              <a:t>Xu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Reciept page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OCR function</a:t>
            </a:r>
          </a:p>
          <a:p>
            <a:pPr algn="l">
              <a:lnSpc>
                <a:spcPts val="6299"/>
              </a:lnSpc>
            </a:pP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04270" y="1309899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latin typeface="Noto Sans"/>
              </a:rPr>
              <a:t>Issue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88453" y="1540358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45687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01847" y="1529926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AFAFA"/>
                </a:solidFill>
                <a:latin typeface="Noto Sans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04270" y="2591967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"/>
              </a:rPr>
              <a:t>How to solve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788453" y="2820198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45687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901847" y="2809767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AFAFA"/>
                </a:solidFill>
                <a:latin typeface="Noto Sans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04270" y="5156104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"/>
              </a:rPr>
              <a:t>Product Overview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788453" y="5379879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456874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901847" y="5369448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AFAFA"/>
                </a:solidFill>
                <a:latin typeface="Noto Sans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04270" y="3839749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"/>
              </a:rPr>
              <a:t>Target User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88453" y="4100039"/>
            <a:ext cx="771999" cy="771999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456874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901847" y="4089608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AFAFA"/>
                </a:solidFill>
                <a:latin typeface="Noto Sans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04270" y="6438172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"/>
              </a:rPr>
              <a:t>Demonstration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788453" y="6659720"/>
            <a:ext cx="771999" cy="771999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456874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901847" y="6649289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AFAFA"/>
                </a:solidFill>
                <a:latin typeface="Noto Sans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94549" y="1664229"/>
            <a:ext cx="425758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456874"/>
                </a:solidFill>
                <a:latin typeface="Noto Sans Bold"/>
              </a:rPr>
              <a:t>Index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04270" y="7753096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"/>
              </a:rPr>
              <a:t>Conclusion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88453" y="7974644"/>
            <a:ext cx="771999" cy="771999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456874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7901847" y="7964213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AFAFA"/>
                </a:solidFill>
                <a:latin typeface="Noto Sans"/>
              </a:rPr>
              <a:t>6</a:t>
            </a:r>
          </a:p>
        </p:txBody>
      </p:sp>
      <p:sp>
        <p:nvSpPr>
          <p:cNvPr name="AutoShape 27" id="27"/>
          <p:cNvSpPr/>
          <p:nvPr/>
        </p:nvSpPr>
        <p:spPr>
          <a:xfrm flipH="true">
            <a:off x="5902684" y="1540358"/>
            <a:ext cx="0" cy="7206285"/>
          </a:xfrm>
          <a:prstGeom prst="line">
            <a:avLst/>
          </a:prstGeom>
          <a:ln cap="flat" w="19050">
            <a:solidFill>
              <a:srgbClr val="45687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259300" y="9368533"/>
            <a:ext cx="27632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8280" y="453284"/>
            <a:ext cx="437854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456874"/>
                </a:solidFill>
                <a:latin typeface="Noto Sans"/>
              </a:rPr>
              <a:t>Reference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0236" y="1541462"/>
            <a:ext cx="16843324" cy="855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 Bold"/>
              </a:rPr>
              <a:t>[1] 農林水産省　日本の食品ロスの状況（令和３年度）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"/>
              </a:rPr>
              <a:t>https://www.maff.go.jp/j/press/shokuhin/recycle/attach/pdf/230609-2.pdf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 Bold"/>
              </a:rPr>
              <a:t>[2] 環境省　発生要因の内訳（令和３年度）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"/>
              </a:rPr>
              <a:t>https://www.env.go.jp/content/000138776.pdf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 Bold"/>
              </a:rPr>
              <a:t>[3] 環境省　食品ロスを減らすために、私たちにできること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"/>
              </a:rPr>
              <a:t>https://www.env.go.jp/recycle/foodloss0215.pdf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 Bold"/>
              </a:rPr>
              <a:t>[4] Consumer Food Waste | Food Loss and Waste in Fish Value Chains | 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 Bold"/>
              </a:rPr>
              <a:t>Food and Agriculture Organization of the United Nations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"/>
              </a:rPr>
              <a:t>https://www.fao.org/flw-in-fish-value-chains/value-chain/consumption/consumer-food-waste/en/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0974" y="2142443"/>
            <a:ext cx="5876993" cy="5876993"/>
          </a:xfrm>
          <a:custGeom>
            <a:avLst/>
            <a:gdLst/>
            <a:ahLst/>
            <a:cxnLst/>
            <a:rect r="r" b="b" t="t" l="l"/>
            <a:pathLst>
              <a:path h="5876993" w="5876993">
                <a:moveTo>
                  <a:pt x="0" y="0"/>
                </a:moveTo>
                <a:lnTo>
                  <a:pt x="5876993" y="0"/>
                </a:lnTo>
                <a:lnTo>
                  <a:pt x="5876993" y="5876992"/>
                </a:lnTo>
                <a:lnTo>
                  <a:pt x="0" y="5876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6705" y="2142443"/>
            <a:ext cx="3114575" cy="6917801"/>
          </a:xfrm>
          <a:custGeom>
            <a:avLst/>
            <a:gdLst/>
            <a:ahLst/>
            <a:cxnLst/>
            <a:rect r="r" b="b" t="t" l="l"/>
            <a:pathLst>
              <a:path h="6917801" w="3114575">
                <a:moveTo>
                  <a:pt x="0" y="0"/>
                </a:moveTo>
                <a:lnTo>
                  <a:pt x="3114575" y="0"/>
                </a:lnTo>
                <a:lnTo>
                  <a:pt x="3114575" y="6917800"/>
                </a:lnTo>
                <a:lnTo>
                  <a:pt x="0" y="6917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89470" y="474979"/>
            <a:ext cx="8709059" cy="1002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456874"/>
                </a:solidFill>
                <a:latin typeface="Noto Sans"/>
              </a:rPr>
              <a:t>Thank you for listening 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7340" y="8049260"/>
            <a:ext cx="7304261" cy="120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Scan this QR code.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We think you will enjoy the demo!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1138" y="9368533"/>
            <a:ext cx="55264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57802" y="2666918"/>
            <a:ext cx="3593109" cy="120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5757"/>
                </a:solidFill>
                <a:latin typeface="M Plus Rounded Black"/>
              </a:rPr>
              <a:t>Please register a unique name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2171091" y="3319063"/>
            <a:ext cx="2186712" cy="556895"/>
          </a:xfrm>
          <a:prstGeom prst="line">
            <a:avLst/>
          </a:prstGeom>
          <a:ln cap="flat" w="38100">
            <a:solidFill>
              <a:srgbClr val="41B8D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31253" y="4626134"/>
            <a:ext cx="12225495" cy="112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72"/>
              </a:lnSpc>
            </a:pPr>
            <a:r>
              <a:rPr lang="en-US" sz="7975">
                <a:solidFill>
                  <a:srgbClr val="456874"/>
                </a:solidFill>
                <a:latin typeface="Noto Sans Bold"/>
              </a:rPr>
              <a:t>Issue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63399" y="4747069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AFAFA"/>
                </a:solidFill>
                <a:latin typeface="Noto Sans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368533"/>
            <a:ext cx="27632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633722" y="4032323"/>
            <a:ext cx="4548929" cy="4548929"/>
            <a:chOff x="0" y="0"/>
            <a:chExt cx="6065238" cy="606523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6065238" cy="6065238"/>
              <a:chOff x="0" y="0"/>
              <a:chExt cx="2540000" cy="254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969974" y="0"/>
                <a:ext cx="1657358" cy="2619809"/>
              </a:xfrm>
              <a:custGeom>
                <a:avLst/>
                <a:gdLst/>
                <a:ahLst/>
                <a:cxnLst/>
                <a:rect r="r" b="b" t="t" l="l"/>
                <a:pathLst>
                  <a:path h="2619809" w="1657358">
                    <a:moveTo>
                      <a:pt x="300026" y="0"/>
                    </a:moveTo>
                    <a:cubicBezTo>
                      <a:pt x="790022" y="0"/>
                      <a:pt x="1236308" y="281885"/>
                      <a:pt x="1446833" y="724350"/>
                    </a:cubicBezTo>
                    <a:cubicBezTo>
                      <a:pt x="1657357" y="1166815"/>
                      <a:pt x="1594561" y="1690922"/>
                      <a:pt x="1285467" y="2071128"/>
                    </a:cubicBezTo>
                    <a:cubicBezTo>
                      <a:pt x="976373" y="2451334"/>
                      <a:pt x="476126" y="2619809"/>
                      <a:pt x="0" y="2504052"/>
                    </a:cubicBezTo>
                    <a:lnTo>
                      <a:pt x="300026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-55985" y="0"/>
                <a:ext cx="1325985" cy="2517505"/>
              </a:xfrm>
              <a:custGeom>
                <a:avLst/>
                <a:gdLst/>
                <a:ahLst/>
                <a:cxnLst/>
                <a:rect r="r" b="b" t="t" l="l"/>
                <a:pathLst>
                  <a:path h="2517505" w="1325985">
                    <a:moveTo>
                      <a:pt x="1088011" y="2517505"/>
                    </a:moveTo>
                    <a:cubicBezTo>
                      <a:pt x="444537" y="2394756"/>
                      <a:pt x="0" y="1802718"/>
                      <a:pt x="61615" y="1150546"/>
                    </a:cubicBezTo>
                    <a:cubicBezTo>
                      <a:pt x="123231" y="498373"/>
                      <a:pt x="670781" y="65"/>
                      <a:pt x="1325858" y="0"/>
                    </a:cubicBezTo>
                    <a:lnTo>
                      <a:pt x="1325985" y="1270000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2484994" y="4879531"/>
            <a:ext cx="3097662" cy="2573903"/>
          </a:xfrm>
          <a:custGeom>
            <a:avLst/>
            <a:gdLst/>
            <a:ahLst/>
            <a:cxnLst/>
            <a:rect r="r" b="b" t="t" l="l"/>
            <a:pathLst>
              <a:path h="2573903" w="3097662">
                <a:moveTo>
                  <a:pt x="0" y="0"/>
                </a:moveTo>
                <a:lnTo>
                  <a:pt x="3097662" y="0"/>
                </a:lnTo>
                <a:lnTo>
                  <a:pt x="3097662" y="2573902"/>
                </a:lnTo>
                <a:lnTo>
                  <a:pt x="0" y="2573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24264" y="5312717"/>
            <a:ext cx="3035610" cy="1707531"/>
          </a:xfrm>
          <a:custGeom>
            <a:avLst/>
            <a:gdLst/>
            <a:ahLst/>
            <a:cxnLst/>
            <a:rect r="r" b="b" t="t" l="l"/>
            <a:pathLst>
              <a:path h="1707531" w="3035610">
                <a:moveTo>
                  <a:pt x="0" y="0"/>
                </a:moveTo>
                <a:lnTo>
                  <a:pt x="3035610" y="0"/>
                </a:lnTo>
                <a:lnTo>
                  <a:pt x="3035610" y="1707531"/>
                </a:lnTo>
                <a:lnTo>
                  <a:pt x="0" y="170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55" r="0" b="-555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7872" y="346358"/>
            <a:ext cx="335419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456874"/>
                </a:solidFill>
                <a:latin typeface="Noto Sans"/>
              </a:rPr>
              <a:t>Issue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5783" y="1963045"/>
            <a:ext cx="1667142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456874"/>
                </a:solidFill>
                <a:latin typeface="Noto Sans Bold"/>
              </a:rPr>
              <a:t>food loss and waste from </a:t>
            </a:r>
            <a:r>
              <a:rPr lang="en-US" sz="6000">
                <a:solidFill>
                  <a:srgbClr val="E66634"/>
                </a:solidFill>
                <a:latin typeface="Noto Sans Bold"/>
              </a:rPr>
              <a:t>households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00299" y="9476602"/>
            <a:ext cx="11915816" cy="49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  <a:spcBef>
                <a:spcPct val="0"/>
              </a:spcBef>
            </a:pPr>
            <a:r>
              <a:rPr lang="en-US" sz="2880">
                <a:solidFill>
                  <a:srgbClr val="456874"/>
                </a:solidFill>
                <a:latin typeface="Noto Sans"/>
              </a:rPr>
              <a:t>[1]Ministry o f Agriculture Forestry and Fisheries (2021)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64490" y="5714044"/>
            <a:ext cx="4548929" cy="79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AFAFA"/>
                </a:solidFill>
                <a:latin typeface="M Plus Rounded Black"/>
              </a:rPr>
              <a:t>47%　　53%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06100" y="3956123"/>
            <a:ext cx="407193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from households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30251" y="3956123"/>
            <a:ext cx="39164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56874"/>
                </a:solidFill>
                <a:latin typeface="Noto Sans"/>
              </a:rPr>
              <a:t>from businesses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368533"/>
            <a:ext cx="27632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04666" y="1757904"/>
            <a:ext cx="1894193" cy="2414694"/>
          </a:xfrm>
          <a:custGeom>
            <a:avLst/>
            <a:gdLst/>
            <a:ahLst/>
            <a:cxnLst/>
            <a:rect r="r" b="b" t="t" l="l"/>
            <a:pathLst>
              <a:path h="2414694" w="1894193">
                <a:moveTo>
                  <a:pt x="0" y="0"/>
                </a:moveTo>
                <a:lnTo>
                  <a:pt x="1894193" y="0"/>
                </a:lnTo>
                <a:lnTo>
                  <a:pt x="1894193" y="2414694"/>
                </a:lnTo>
                <a:lnTo>
                  <a:pt x="0" y="2414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7736" y="1982863"/>
            <a:ext cx="2052553" cy="2345775"/>
          </a:xfrm>
          <a:custGeom>
            <a:avLst/>
            <a:gdLst/>
            <a:ahLst/>
            <a:cxnLst/>
            <a:rect r="r" b="b" t="t" l="l"/>
            <a:pathLst>
              <a:path h="2345775" w="2052553">
                <a:moveTo>
                  <a:pt x="0" y="0"/>
                </a:moveTo>
                <a:lnTo>
                  <a:pt x="2052553" y="0"/>
                </a:lnTo>
                <a:lnTo>
                  <a:pt x="2052553" y="2345776"/>
                </a:lnTo>
                <a:lnTo>
                  <a:pt x="0" y="234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57523" y="2030753"/>
            <a:ext cx="2260692" cy="1831160"/>
          </a:xfrm>
          <a:custGeom>
            <a:avLst/>
            <a:gdLst/>
            <a:ahLst/>
            <a:cxnLst/>
            <a:rect r="r" b="b" t="t" l="l"/>
            <a:pathLst>
              <a:path h="1831160" w="2260692">
                <a:moveTo>
                  <a:pt x="0" y="0"/>
                </a:moveTo>
                <a:lnTo>
                  <a:pt x="2260692" y="0"/>
                </a:lnTo>
                <a:lnTo>
                  <a:pt x="2260692" y="1831161"/>
                </a:lnTo>
                <a:lnTo>
                  <a:pt x="0" y="1831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16740" y="6705837"/>
            <a:ext cx="2454546" cy="1227273"/>
            <a:chOff x="0" y="0"/>
            <a:chExt cx="3272728" cy="163636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66898" y="990508"/>
              <a:ext cx="938931" cy="645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7"/>
                </a:lnSpc>
                <a:spcBef>
                  <a:spcPct val="0"/>
                </a:spcBef>
              </a:pPr>
              <a:r>
                <a:rPr lang="en-US" sz="2898" u="none">
                  <a:solidFill>
                    <a:srgbClr val="456874"/>
                  </a:solidFill>
                  <a:latin typeface="Source Sans Pro Bold"/>
                </a:rPr>
                <a:t>43%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3272728" cy="1636364"/>
              <a:chOff x="0" y="0"/>
              <a:chExt cx="2540000" cy="127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263" y="-1"/>
                <a:ext cx="2539474" cy="1272868"/>
              </a:xfrm>
              <a:custGeom>
                <a:avLst/>
                <a:gdLst/>
                <a:ahLst/>
                <a:cxnLst/>
                <a:rect r="r" b="b" t="t" l="l"/>
                <a:pathLst>
                  <a:path h="1272868" w="2539474">
                    <a:moveTo>
                      <a:pt x="840" y="1217084"/>
                    </a:moveTo>
                    <a:cubicBezTo>
                      <a:pt x="29207" y="536857"/>
                      <a:pt x="588918" y="0"/>
                      <a:pt x="1269737" y="0"/>
                    </a:cubicBezTo>
                    <a:cubicBezTo>
                      <a:pt x="1950556" y="0"/>
                      <a:pt x="2510267" y="536857"/>
                      <a:pt x="2538634" y="1217084"/>
                    </a:cubicBezTo>
                    <a:cubicBezTo>
                      <a:pt x="2539474" y="1235268"/>
                      <a:pt x="2530520" y="1252512"/>
                      <a:pt x="2515163" y="1262285"/>
                    </a:cubicBezTo>
                    <a:cubicBezTo>
                      <a:pt x="2499806" y="1272059"/>
                      <a:pt x="2480393" y="1272868"/>
                      <a:pt x="2464276" y="1264408"/>
                    </a:cubicBezTo>
                    <a:cubicBezTo>
                      <a:pt x="2448158" y="1255947"/>
                      <a:pt x="2437799" y="1239508"/>
                      <a:pt x="2437122" y="1221318"/>
                    </a:cubicBezTo>
                    <a:cubicBezTo>
                      <a:pt x="2411024" y="595509"/>
                      <a:pt x="1896090" y="101601"/>
                      <a:pt x="1269737" y="101601"/>
                    </a:cubicBezTo>
                    <a:cubicBezTo>
                      <a:pt x="643384" y="101601"/>
                      <a:pt x="128450" y="595509"/>
                      <a:pt x="102352" y="1221318"/>
                    </a:cubicBezTo>
                    <a:cubicBezTo>
                      <a:pt x="101675" y="1239508"/>
                      <a:pt x="91316" y="1255947"/>
                      <a:pt x="75199" y="1264407"/>
                    </a:cubicBezTo>
                    <a:cubicBezTo>
                      <a:pt x="59081" y="1272868"/>
                      <a:pt x="39668" y="1272059"/>
                      <a:pt x="24311" y="1262285"/>
                    </a:cubicBezTo>
                    <a:cubicBezTo>
                      <a:pt x="8954" y="1252512"/>
                      <a:pt x="0" y="1235268"/>
                      <a:pt x="840" y="1217084"/>
                    </a:cubicBezTo>
                    <a:close/>
                  </a:path>
                </a:pathLst>
              </a:custGeom>
              <a:solidFill>
                <a:srgbClr val="B9C7D2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263" y="38419"/>
                <a:ext cx="1008439" cy="1234448"/>
              </a:xfrm>
              <a:custGeom>
                <a:avLst/>
                <a:gdLst/>
                <a:ahLst/>
                <a:cxnLst/>
                <a:rect r="r" b="b" t="t" l="l"/>
                <a:pathLst>
                  <a:path h="1234448" w="1008439">
                    <a:moveTo>
                      <a:pt x="840" y="1178664"/>
                    </a:moveTo>
                    <a:cubicBezTo>
                      <a:pt x="23977" y="623848"/>
                      <a:pt x="404886" y="148396"/>
                      <a:pt x="941293" y="4786"/>
                    </a:cubicBezTo>
                    <a:cubicBezTo>
                      <a:pt x="958856" y="0"/>
                      <a:pt x="977638" y="4977"/>
                      <a:pt x="990526" y="17832"/>
                    </a:cubicBezTo>
                    <a:cubicBezTo>
                      <a:pt x="1003414" y="30687"/>
                      <a:pt x="1008439" y="49456"/>
                      <a:pt x="1003698" y="67031"/>
                    </a:cubicBezTo>
                    <a:cubicBezTo>
                      <a:pt x="998956" y="84606"/>
                      <a:pt x="985174" y="98301"/>
                      <a:pt x="967569" y="102930"/>
                    </a:cubicBezTo>
                    <a:cubicBezTo>
                      <a:pt x="474074" y="235051"/>
                      <a:pt x="123638" y="672466"/>
                      <a:pt x="102352" y="1182898"/>
                    </a:cubicBezTo>
                    <a:cubicBezTo>
                      <a:pt x="101675" y="1201088"/>
                      <a:pt x="91316" y="1217527"/>
                      <a:pt x="75199" y="1225987"/>
                    </a:cubicBezTo>
                    <a:cubicBezTo>
                      <a:pt x="59081" y="1234448"/>
                      <a:pt x="39668" y="1233639"/>
                      <a:pt x="24311" y="1223865"/>
                    </a:cubicBezTo>
                    <a:cubicBezTo>
                      <a:pt x="8954" y="1214092"/>
                      <a:pt x="0" y="1196848"/>
                      <a:pt x="840" y="1178664"/>
                    </a:cubicBezTo>
                    <a:close/>
                  </a:path>
                </a:pathLst>
              </a:custGeom>
              <a:solidFill>
                <a:srgbClr val="E66634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8027865" y="6705837"/>
            <a:ext cx="2454546" cy="1227273"/>
            <a:chOff x="0" y="0"/>
            <a:chExt cx="3272728" cy="163636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166898" y="990508"/>
              <a:ext cx="938931" cy="645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7"/>
                </a:lnSpc>
                <a:spcBef>
                  <a:spcPct val="0"/>
                </a:spcBef>
              </a:pPr>
              <a:r>
                <a:rPr lang="en-US" sz="2898" u="none">
                  <a:solidFill>
                    <a:srgbClr val="456874"/>
                  </a:solidFill>
                  <a:latin typeface="Source Sans Pro Bold"/>
                </a:rPr>
                <a:t>14%</a:t>
              </a:r>
            </a:p>
          </p:txBody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3272728" cy="1636364"/>
              <a:chOff x="0" y="0"/>
              <a:chExt cx="2540000" cy="127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263" y="-1"/>
                <a:ext cx="2539474" cy="1272868"/>
              </a:xfrm>
              <a:custGeom>
                <a:avLst/>
                <a:gdLst/>
                <a:ahLst/>
                <a:cxnLst/>
                <a:rect r="r" b="b" t="t" l="l"/>
                <a:pathLst>
                  <a:path h="1272868" w="2539474">
                    <a:moveTo>
                      <a:pt x="840" y="1217084"/>
                    </a:moveTo>
                    <a:cubicBezTo>
                      <a:pt x="29207" y="536857"/>
                      <a:pt x="588918" y="0"/>
                      <a:pt x="1269737" y="0"/>
                    </a:cubicBezTo>
                    <a:cubicBezTo>
                      <a:pt x="1950556" y="0"/>
                      <a:pt x="2510267" y="536857"/>
                      <a:pt x="2538634" y="1217084"/>
                    </a:cubicBezTo>
                    <a:cubicBezTo>
                      <a:pt x="2539474" y="1235268"/>
                      <a:pt x="2530520" y="1252512"/>
                      <a:pt x="2515163" y="1262285"/>
                    </a:cubicBezTo>
                    <a:cubicBezTo>
                      <a:pt x="2499806" y="1272059"/>
                      <a:pt x="2480393" y="1272868"/>
                      <a:pt x="2464276" y="1264408"/>
                    </a:cubicBezTo>
                    <a:cubicBezTo>
                      <a:pt x="2448158" y="1255947"/>
                      <a:pt x="2437799" y="1239508"/>
                      <a:pt x="2437122" y="1221318"/>
                    </a:cubicBezTo>
                    <a:cubicBezTo>
                      <a:pt x="2411024" y="595509"/>
                      <a:pt x="1896090" y="101601"/>
                      <a:pt x="1269737" y="101601"/>
                    </a:cubicBezTo>
                    <a:cubicBezTo>
                      <a:pt x="643384" y="101601"/>
                      <a:pt x="128450" y="595509"/>
                      <a:pt x="102352" y="1221318"/>
                    </a:cubicBezTo>
                    <a:cubicBezTo>
                      <a:pt x="101675" y="1239508"/>
                      <a:pt x="91316" y="1255947"/>
                      <a:pt x="75199" y="1264407"/>
                    </a:cubicBezTo>
                    <a:cubicBezTo>
                      <a:pt x="59081" y="1272868"/>
                      <a:pt x="39668" y="1272059"/>
                      <a:pt x="24311" y="1262285"/>
                    </a:cubicBezTo>
                    <a:cubicBezTo>
                      <a:pt x="8954" y="1252512"/>
                      <a:pt x="0" y="1235268"/>
                      <a:pt x="840" y="1217084"/>
                    </a:cubicBezTo>
                    <a:close/>
                  </a:path>
                </a:pathLst>
              </a:custGeom>
              <a:solidFill>
                <a:srgbClr val="B9C7D2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63" y="744400"/>
                <a:ext cx="199859" cy="528467"/>
              </a:xfrm>
              <a:custGeom>
                <a:avLst/>
                <a:gdLst/>
                <a:ahLst/>
                <a:cxnLst/>
                <a:rect r="r" b="b" t="t" l="l"/>
                <a:pathLst>
                  <a:path h="528467" w="199859">
                    <a:moveTo>
                      <a:pt x="840" y="472683"/>
                    </a:moveTo>
                    <a:cubicBezTo>
                      <a:pt x="7144" y="321510"/>
                      <a:pt x="40412" y="172680"/>
                      <a:pt x="99074" y="33210"/>
                    </a:cubicBezTo>
                    <a:cubicBezTo>
                      <a:pt x="106056" y="16399"/>
                      <a:pt x="121500" y="4609"/>
                      <a:pt x="139557" y="2305"/>
                    </a:cubicBezTo>
                    <a:cubicBezTo>
                      <a:pt x="157614" y="0"/>
                      <a:pt x="175524" y="7533"/>
                      <a:pt x="186505" y="22051"/>
                    </a:cubicBezTo>
                    <a:cubicBezTo>
                      <a:pt x="197486" y="36570"/>
                      <a:pt x="199859" y="55854"/>
                      <a:pt x="192727" y="72601"/>
                    </a:cubicBezTo>
                    <a:cubicBezTo>
                      <a:pt x="138758" y="200914"/>
                      <a:pt x="108152" y="337837"/>
                      <a:pt x="102352" y="476917"/>
                    </a:cubicBezTo>
                    <a:cubicBezTo>
                      <a:pt x="101675" y="495107"/>
                      <a:pt x="91316" y="511546"/>
                      <a:pt x="75199" y="520006"/>
                    </a:cubicBezTo>
                    <a:cubicBezTo>
                      <a:pt x="59081" y="528467"/>
                      <a:pt x="39668" y="527658"/>
                      <a:pt x="24311" y="517884"/>
                    </a:cubicBezTo>
                    <a:cubicBezTo>
                      <a:pt x="8954" y="508111"/>
                      <a:pt x="0" y="490867"/>
                      <a:pt x="840" y="472683"/>
                    </a:cubicBezTo>
                    <a:close/>
                  </a:path>
                </a:pathLst>
              </a:custGeom>
              <a:solidFill>
                <a:srgbClr val="456874"/>
              </a:solidFill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13243160" y="6705837"/>
            <a:ext cx="2454546" cy="1227273"/>
            <a:chOff x="0" y="0"/>
            <a:chExt cx="3272728" cy="163636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166898" y="990508"/>
              <a:ext cx="938931" cy="645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7"/>
                </a:lnSpc>
                <a:spcBef>
                  <a:spcPct val="0"/>
                </a:spcBef>
              </a:pPr>
              <a:r>
                <a:rPr lang="en-US" sz="2898" u="none">
                  <a:solidFill>
                    <a:srgbClr val="456874"/>
                  </a:solidFill>
                  <a:latin typeface="Source Sans Pro Bold"/>
                </a:rPr>
                <a:t>43%</a:t>
              </a:r>
            </a:p>
          </p:txBody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3272728" cy="1636364"/>
              <a:chOff x="0" y="0"/>
              <a:chExt cx="2540000" cy="127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263" y="-1"/>
                <a:ext cx="2539474" cy="1272868"/>
              </a:xfrm>
              <a:custGeom>
                <a:avLst/>
                <a:gdLst/>
                <a:ahLst/>
                <a:cxnLst/>
                <a:rect r="r" b="b" t="t" l="l"/>
                <a:pathLst>
                  <a:path h="1272868" w="2539474">
                    <a:moveTo>
                      <a:pt x="840" y="1217084"/>
                    </a:moveTo>
                    <a:cubicBezTo>
                      <a:pt x="29207" y="536857"/>
                      <a:pt x="588918" y="0"/>
                      <a:pt x="1269737" y="0"/>
                    </a:cubicBezTo>
                    <a:cubicBezTo>
                      <a:pt x="1950556" y="0"/>
                      <a:pt x="2510267" y="536857"/>
                      <a:pt x="2538634" y="1217084"/>
                    </a:cubicBezTo>
                    <a:cubicBezTo>
                      <a:pt x="2539474" y="1235268"/>
                      <a:pt x="2530520" y="1252512"/>
                      <a:pt x="2515163" y="1262285"/>
                    </a:cubicBezTo>
                    <a:cubicBezTo>
                      <a:pt x="2499806" y="1272059"/>
                      <a:pt x="2480393" y="1272868"/>
                      <a:pt x="2464276" y="1264408"/>
                    </a:cubicBezTo>
                    <a:cubicBezTo>
                      <a:pt x="2448158" y="1255947"/>
                      <a:pt x="2437799" y="1239508"/>
                      <a:pt x="2437122" y="1221318"/>
                    </a:cubicBezTo>
                    <a:cubicBezTo>
                      <a:pt x="2411024" y="595509"/>
                      <a:pt x="1896090" y="101601"/>
                      <a:pt x="1269737" y="101601"/>
                    </a:cubicBezTo>
                    <a:cubicBezTo>
                      <a:pt x="643384" y="101601"/>
                      <a:pt x="128450" y="595509"/>
                      <a:pt x="102352" y="1221318"/>
                    </a:cubicBezTo>
                    <a:cubicBezTo>
                      <a:pt x="101675" y="1239508"/>
                      <a:pt x="91316" y="1255947"/>
                      <a:pt x="75199" y="1264407"/>
                    </a:cubicBezTo>
                    <a:cubicBezTo>
                      <a:pt x="59081" y="1272868"/>
                      <a:pt x="39668" y="1272059"/>
                      <a:pt x="24311" y="1262285"/>
                    </a:cubicBezTo>
                    <a:cubicBezTo>
                      <a:pt x="8954" y="1252512"/>
                      <a:pt x="0" y="1235268"/>
                      <a:pt x="840" y="1217084"/>
                    </a:cubicBezTo>
                    <a:close/>
                  </a:path>
                </a:pathLst>
              </a:custGeom>
              <a:solidFill>
                <a:srgbClr val="B9C7D2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263" y="38419"/>
                <a:ext cx="1008439" cy="1234448"/>
              </a:xfrm>
              <a:custGeom>
                <a:avLst/>
                <a:gdLst/>
                <a:ahLst/>
                <a:cxnLst/>
                <a:rect r="r" b="b" t="t" l="l"/>
                <a:pathLst>
                  <a:path h="1234448" w="1008439">
                    <a:moveTo>
                      <a:pt x="840" y="1178664"/>
                    </a:moveTo>
                    <a:cubicBezTo>
                      <a:pt x="23977" y="623848"/>
                      <a:pt x="404886" y="148396"/>
                      <a:pt x="941293" y="4786"/>
                    </a:cubicBezTo>
                    <a:cubicBezTo>
                      <a:pt x="958856" y="0"/>
                      <a:pt x="977638" y="4977"/>
                      <a:pt x="990526" y="17832"/>
                    </a:cubicBezTo>
                    <a:cubicBezTo>
                      <a:pt x="1003414" y="30687"/>
                      <a:pt x="1008439" y="49456"/>
                      <a:pt x="1003698" y="67031"/>
                    </a:cubicBezTo>
                    <a:cubicBezTo>
                      <a:pt x="998956" y="84606"/>
                      <a:pt x="985174" y="98301"/>
                      <a:pt x="967569" y="102930"/>
                    </a:cubicBezTo>
                    <a:cubicBezTo>
                      <a:pt x="474074" y="235051"/>
                      <a:pt x="123638" y="672466"/>
                      <a:pt x="102352" y="1182898"/>
                    </a:cubicBezTo>
                    <a:cubicBezTo>
                      <a:pt x="101675" y="1201088"/>
                      <a:pt x="91316" y="1217527"/>
                      <a:pt x="75199" y="1225987"/>
                    </a:cubicBezTo>
                    <a:cubicBezTo>
                      <a:pt x="59081" y="1234448"/>
                      <a:pt x="39668" y="1233639"/>
                      <a:pt x="24311" y="1223865"/>
                    </a:cubicBezTo>
                    <a:cubicBezTo>
                      <a:pt x="8954" y="1214092"/>
                      <a:pt x="0" y="1196848"/>
                      <a:pt x="840" y="1178664"/>
                    </a:cubicBezTo>
                    <a:close/>
                  </a:path>
                </a:pathLst>
              </a:custGeom>
              <a:solidFill>
                <a:srgbClr val="456874"/>
              </a:solidFill>
            </p:spPr>
          </p:sp>
        </p:grpSp>
      </p:grpSp>
      <p:sp>
        <p:nvSpPr>
          <p:cNvPr name="TextBox 21" id="21"/>
          <p:cNvSpPr txBox="true"/>
          <p:nvPr/>
        </p:nvSpPr>
        <p:spPr>
          <a:xfrm rot="0">
            <a:off x="6795707" y="4515498"/>
            <a:ext cx="5443079" cy="173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</a:p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456874"/>
                </a:solidFill>
                <a:latin typeface="Noto Sans"/>
              </a:rPr>
              <a:t>Foods that are edible but disposed together with inedible parts during preparation (i.e. excessive peeling)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2753" y="4546126"/>
            <a:ext cx="5742519" cy="173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</a:pPr>
          </a:p>
          <a:p>
            <a:pPr algn="ctr">
              <a:lnSpc>
                <a:spcPts val="3465"/>
              </a:lnSpc>
            </a:pPr>
            <a:r>
              <a:rPr lang="en-US" sz="2475">
                <a:solidFill>
                  <a:srgbClr val="E66634"/>
                </a:solidFill>
                <a:latin typeface="Noto Sans"/>
              </a:rPr>
              <a:t>Foods that are not consumed </a:t>
            </a:r>
          </a:p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E66634"/>
                </a:solidFill>
                <a:latin typeface="Noto Sans"/>
              </a:rPr>
              <a:t>before expiration dates and disposed</a:t>
            </a:r>
          </a:p>
          <a:p>
            <a:pPr algn="ctr">
              <a:lnSpc>
                <a:spcPts val="3465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627052" y="8296032"/>
            <a:ext cx="15033896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0"/>
              </a:lnSpc>
            </a:pPr>
            <a:r>
              <a:rPr lang="en-US" sz="6500">
                <a:solidFill>
                  <a:srgbClr val="456874"/>
                </a:solidFill>
                <a:latin typeface="Noto Sans Bold"/>
              </a:rPr>
              <a:t>Focus on </a:t>
            </a:r>
            <a:r>
              <a:rPr lang="en-US" sz="6500">
                <a:solidFill>
                  <a:srgbClr val="E66634"/>
                </a:solidFill>
                <a:latin typeface="Noto Sans Bold"/>
              </a:rPr>
              <a:t>"direct disposal"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60854" y="4953648"/>
            <a:ext cx="4492398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456874"/>
                </a:solidFill>
                <a:latin typeface="Noto Sans"/>
              </a:rPr>
              <a:t>Foods that can not be finished in one meal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19221" y="4366739"/>
            <a:ext cx="4137296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9"/>
              </a:lnSpc>
            </a:pPr>
            <a:r>
              <a:rPr lang="en-US" sz="3499">
                <a:solidFill>
                  <a:srgbClr val="456874"/>
                </a:solidFill>
                <a:latin typeface="Noto Sans Bold"/>
              </a:rPr>
              <a:t>leftovers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83114" y="4366739"/>
            <a:ext cx="4137296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9"/>
              </a:lnSpc>
            </a:pPr>
            <a:r>
              <a:rPr lang="en-US" sz="3499">
                <a:solidFill>
                  <a:srgbClr val="456874"/>
                </a:solidFill>
                <a:latin typeface="Noto Sans Bold"/>
              </a:rPr>
              <a:t>excessive removal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5365" y="4366739"/>
            <a:ext cx="4137296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9"/>
              </a:lnSpc>
            </a:pPr>
            <a:r>
              <a:rPr lang="en-US" sz="3499">
                <a:solidFill>
                  <a:srgbClr val="E66634"/>
                </a:solidFill>
                <a:latin typeface="Noto Sans Bold"/>
              </a:rPr>
              <a:t>direct disposal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7872" y="346358"/>
            <a:ext cx="1542844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456874"/>
                </a:solidFill>
                <a:latin typeface="Noto Sans"/>
              </a:rPr>
              <a:t>Food loss and waste from households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696405" y="9429961"/>
            <a:ext cx="1074479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56874"/>
                </a:solidFill>
                <a:latin typeface="Noto Sans"/>
              </a:rPr>
              <a:t>[2] Ministry of the Environment (2021)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59300" y="9368533"/>
            <a:ext cx="27632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13148" y="1938906"/>
            <a:ext cx="2606080" cy="2606080"/>
          </a:xfrm>
          <a:custGeom>
            <a:avLst/>
            <a:gdLst/>
            <a:ahLst/>
            <a:cxnLst/>
            <a:rect r="r" b="b" t="t" l="l"/>
            <a:pathLst>
              <a:path h="2606080" w="2606080">
                <a:moveTo>
                  <a:pt x="0" y="0"/>
                </a:moveTo>
                <a:lnTo>
                  <a:pt x="2606080" y="0"/>
                </a:lnTo>
                <a:lnTo>
                  <a:pt x="2606080" y="2606079"/>
                </a:lnTo>
                <a:lnTo>
                  <a:pt x="0" y="260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03752" y="5675081"/>
            <a:ext cx="2029708" cy="2218260"/>
          </a:xfrm>
          <a:custGeom>
            <a:avLst/>
            <a:gdLst/>
            <a:ahLst/>
            <a:cxnLst/>
            <a:rect r="r" b="b" t="t" l="l"/>
            <a:pathLst>
              <a:path h="2218260" w="2029708">
                <a:moveTo>
                  <a:pt x="0" y="0"/>
                </a:moveTo>
                <a:lnTo>
                  <a:pt x="2029708" y="0"/>
                </a:lnTo>
                <a:lnTo>
                  <a:pt x="2029708" y="2218260"/>
                </a:lnTo>
                <a:lnTo>
                  <a:pt x="0" y="2218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3610" y="5699114"/>
            <a:ext cx="2112796" cy="2354090"/>
          </a:xfrm>
          <a:custGeom>
            <a:avLst/>
            <a:gdLst/>
            <a:ahLst/>
            <a:cxnLst/>
            <a:rect r="r" b="b" t="t" l="l"/>
            <a:pathLst>
              <a:path h="2354090" w="2112796">
                <a:moveTo>
                  <a:pt x="0" y="0"/>
                </a:moveTo>
                <a:lnTo>
                  <a:pt x="2112795" y="0"/>
                </a:lnTo>
                <a:lnTo>
                  <a:pt x="2112795" y="2354089"/>
                </a:lnTo>
                <a:lnTo>
                  <a:pt x="0" y="2354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88254" y="1737623"/>
            <a:ext cx="2926634" cy="2736403"/>
          </a:xfrm>
          <a:custGeom>
            <a:avLst/>
            <a:gdLst/>
            <a:ahLst/>
            <a:cxnLst/>
            <a:rect r="r" b="b" t="t" l="l"/>
            <a:pathLst>
              <a:path h="2736403" w="2926634">
                <a:moveTo>
                  <a:pt x="0" y="0"/>
                </a:moveTo>
                <a:lnTo>
                  <a:pt x="2926634" y="0"/>
                </a:lnTo>
                <a:lnTo>
                  <a:pt x="2926634" y="2736403"/>
                </a:lnTo>
                <a:lnTo>
                  <a:pt x="0" y="2736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60054" y="1980764"/>
            <a:ext cx="1480461" cy="1480461"/>
          </a:xfrm>
          <a:custGeom>
            <a:avLst/>
            <a:gdLst/>
            <a:ahLst/>
            <a:cxnLst/>
            <a:rect r="r" b="b" t="t" l="l"/>
            <a:pathLst>
              <a:path h="1480461" w="1480461">
                <a:moveTo>
                  <a:pt x="0" y="0"/>
                </a:moveTo>
                <a:lnTo>
                  <a:pt x="1480461" y="0"/>
                </a:lnTo>
                <a:lnTo>
                  <a:pt x="1480461" y="1480461"/>
                </a:lnTo>
                <a:lnTo>
                  <a:pt x="0" y="1480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90068" y="5710282"/>
            <a:ext cx="2687604" cy="2472596"/>
          </a:xfrm>
          <a:custGeom>
            <a:avLst/>
            <a:gdLst/>
            <a:ahLst/>
            <a:cxnLst/>
            <a:rect r="r" b="b" t="t" l="l"/>
            <a:pathLst>
              <a:path h="2472596" w="2687604">
                <a:moveTo>
                  <a:pt x="0" y="0"/>
                </a:moveTo>
                <a:lnTo>
                  <a:pt x="2687604" y="0"/>
                </a:lnTo>
                <a:lnTo>
                  <a:pt x="2687604" y="2472595"/>
                </a:lnTo>
                <a:lnTo>
                  <a:pt x="0" y="2472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3773" y="453284"/>
            <a:ext cx="13057439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456874"/>
                </a:solidFill>
                <a:latin typeface="Noto Sans"/>
              </a:rPr>
              <a:t>What causes direct disposal?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31762" y="9074523"/>
            <a:ext cx="1074479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456874"/>
                </a:solidFill>
                <a:latin typeface="Noto Sans"/>
              </a:rPr>
              <a:t>[3] Ministry of the Environment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56874"/>
                </a:solidFill>
                <a:latin typeface="Noto Sans"/>
              </a:rPr>
              <a:t>[4] Food and Agriculture Organization of the United Nations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13148" y="4610733"/>
            <a:ext cx="2606080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 Bold"/>
              </a:rPr>
              <a:t>Overbuying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08674" y="4610733"/>
            <a:ext cx="3931841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 Bold"/>
              </a:rPr>
              <a:t>Improper storage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40515" y="8284842"/>
            <a:ext cx="4585891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 Bold"/>
              </a:rPr>
              <a:t>Not knowing recipes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4242" y="8284842"/>
            <a:ext cx="467925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456874"/>
                </a:solidFill>
                <a:latin typeface="Noto Sans Bold"/>
              </a:rPr>
              <a:t>Forgetting date label</a:t>
            </a:r>
          </a:p>
        </p:txBody>
      </p:sp>
      <p:sp>
        <p:nvSpPr>
          <p:cNvPr name="TextBox 16" id="16"/>
          <p:cNvSpPr txBox="true"/>
          <p:nvPr/>
        </p:nvSpPr>
        <p:spPr>
          <a:xfrm rot="836849">
            <a:off x="5794672" y="6595693"/>
            <a:ext cx="1787426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EXPIRED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368533"/>
            <a:ext cx="27632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31253" y="4626134"/>
            <a:ext cx="12225495" cy="112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72"/>
              </a:lnSpc>
            </a:pPr>
            <a:r>
              <a:rPr lang="en-US" sz="7975">
                <a:solidFill>
                  <a:srgbClr val="456874"/>
                </a:solidFill>
                <a:latin typeface="Noto Sans Bold"/>
              </a:rPr>
              <a:t>How to solve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368533"/>
            <a:ext cx="27632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7872" y="346358"/>
            <a:ext cx="6542949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456874"/>
                </a:solidFill>
                <a:latin typeface="Noto Sans"/>
              </a:rPr>
              <a:t>How to solve　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034146"/>
            <a:ext cx="16671428" cy="368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02"/>
              </a:lnSpc>
            </a:pPr>
            <a:r>
              <a:rPr lang="en-US" sz="5275">
                <a:solidFill>
                  <a:srgbClr val="456874"/>
                </a:solidFill>
                <a:latin typeface="Noto Sans Bold"/>
              </a:rPr>
              <a:t>We plan to prevent unnecessary disposal and overbuying by</a:t>
            </a:r>
          </a:p>
          <a:p>
            <a:pPr marL="1138901" indent="-569451" lvl="1">
              <a:lnSpc>
                <a:spcPts val="5802"/>
              </a:lnSpc>
              <a:buFont typeface="Arial"/>
              <a:buChar char="•"/>
            </a:pPr>
            <a:r>
              <a:rPr lang="en-US" sz="5275">
                <a:solidFill>
                  <a:srgbClr val="456874"/>
                </a:solidFill>
                <a:latin typeface="Noto Sans Bold"/>
              </a:rPr>
              <a:t>providing recipes to consume the food</a:t>
            </a:r>
          </a:p>
          <a:p>
            <a:pPr marL="1138901" indent="-569451" lvl="1">
              <a:lnSpc>
                <a:spcPts val="5802"/>
              </a:lnSpc>
              <a:buFont typeface="Arial"/>
              <a:buChar char="•"/>
            </a:pPr>
            <a:r>
              <a:rPr lang="en-US" sz="5275">
                <a:solidFill>
                  <a:srgbClr val="456874"/>
                </a:solidFill>
                <a:latin typeface="Noto Sans Bold"/>
              </a:rPr>
              <a:t>recording expiration dates</a:t>
            </a:r>
          </a:p>
          <a:p>
            <a:pPr marL="1138901" indent="-569451" lvl="1">
              <a:lnSpc>
                <a:spcPts val="5802"/>
              </a:lnSpc>
              <a:buFont typeface="Arial"/>
              <a:buChar char="•"/>
            </a:pPr>
            <a:r>
              <a:rPr lang="en-US" sz="5275">
                <a:solidFill>
                  <a:srgbClr val="456874"/>
                </a:solidFill>
                <a:latin typeface="Noto Sans Bold"/>
              </a:rPr>
              <a:t>sending notifications of expiring food.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808286" y="1504950"/>
            <a:ext cx="16671428" cy="9525"/>
          </a:xfrm>
          <a:prstGeom prst="line">
            <a:avLst/>
          </a:prstGeom>
          <a:ln cap="flat" w="19050">
            <a:solidFill>
              <a:srgbClr val="4F563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43392" y="1628775"/>
            <a:ext cx="14973483" cy="471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Noto Sans"/>
              </a:rPr>
              <a:t>Causes of direct disposal</a:t>
            </a:r>
          </a:p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56874"/>
                </a:solidFill>
                <a:latin typeface="Noto Sans"/>
              </a:rPr>
              <a:t>Overbuying food </a:t>
            </a:r>
          </a:p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56874"/>
                </a:solidFill>
                <a:latin typeface="Noto Sans"/>
              </a:rPr>
              <a:t>Improper storage</a:t>
            </a:r>
          </a:p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56874"/>
                </a:solidFill>
                <a:latin typeface="Noto Sans"/>
              </a:rPr>
              <a:t>Forgetting date label</a:t>
            </a:r>
          </a:p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56874"/>
                </a:solidFill>
                <a:latin typeface="Noto Sans"/>
              </a:rPr>
              <a:t>Not knowing recipes</a:t>
            </a:r>
          </a:p>
          <a:p>
            <a:pPr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Noto Sans"/>
              </a:rPr>
              <a:t>The aim is to help users who have the above problems.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368533"/>
            <a:ext cx="27632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31253" y="4626134"/>
            <a:ext cx="12225495" cy="112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72"/>
              </a:lnSpc>
            </a:pPr>
            <a:r>
              <a:rPr lang="en-US" sz="7975">
                <a:solidFill>
                  <a:srgbClr val="456874"/>
                </a:solidFill>
                <a:latin typeface="Noto Sans Bold"/>
              </a:rPr>
              <a:t>Target User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52021" y="348509"/>
            <a:ext cx="196409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 Plus Rounded Black"/>
              </a:rPr>
              <a:t>Team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368533"/>
            <a:ext cx="276324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56874"/>
                </a:solidFill>
                <a:latin typeface="M Plus Rounded Black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DAFsaAFNHl8</dc:identifier>
  <dcterms:modified xsi:type="dcterms:W3CDTF">2011-08-01T06:04:30Z</dcterms:modified>
  <cp:revision>1</cp:revision>
  <dc:title>rakuten_IS_Team-5</dc:title>
</cp:coreProperties>
</file>